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7" r:id="rId9"/>
    <p:sldId id="268" r:id="rId10"/>
    <p:sldId id="262" r:id="rId11"/>
    <p:sldId id="263" r:id="rId12"/>
    <p:sldId id="261" r:id="rId13"/>
    <p:sldId id="278" r:id="rId14"/>
    <p:sldId id="269" r:id="rId15"/>
    <p:sldId id="271" r:id="rId16"/>
    <p:sldId id="270" r:id="rId17"/>
    <p:sldId id="276" r:id="rId18"/>
    <p:sldId id="275" r:id="rId19"/>
    <p:sldId id="274" r:id="rId20"/>
    <p:sldId id="279" r:id="rId21"/>
    <p:sldId id="280" r:id="rId22"/>
    <p:sldId id="289" r:id="rId23"/>
    <p:sldId id="281" r:id="rId24"/>
    <p:sldId id="273" r:id="rId25"/>
    <p:sldId id="272" r:id="rId26"/>
    <p:sldId id="277" r:id="rId27"/>
    <p:sldId id="282" r:id="rId28"/>
    <p:sldId id="283" r:id="rId29"/>
    <p:sldId id="284" r:id="rId30"/>
    <p:sldId id="285" r:id="rId31"/>
    <p:sldId id="291" r:id="rId32"/>
    <p:sldId id="286" r:id="rId33"/>
    <p:sldId id="288" r:id="rId34"/>
    <p:sldId id="292" r:id="rId35"/>
    <p:sldId id="294" r:id="rId36"/>
    <p:sldId id="295" r:id="rId37"/>
    <p:sldId id="296" r:id="rId38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7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6D629-7AB0-4E91-B340-A589CE75D59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101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83493-7DA6-4949-A4EF-E58A524AE3F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92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80CD9-CF7F-49E4-8869-59621B35ABA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846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10D7-A8FE-484A-AB00-308260B54BE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0513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N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B2124-A47D-4B22-886A-E6FB9041FFD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472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3AAD6-E370-4888-ACDC-33BB0A84047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586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7134A-AB92-4461-ACBE-BA1E2C3F58F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581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B05A4-847D-4FB2-B198-3F9CC4F27CD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29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4C88C-753C-4956-B3A8-7CF87B55E25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361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D8EFD-6D25-4217-B764-59723722683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117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BE593-A0E2-4173-8891-F9A3BC86C5D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5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79E55-B0AB-487C-B568-BF727A42D3F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401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CB668-C0CF-4E26-8408-447E6A9B368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592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A7E49BA-5624-4165-9000-A6E7172D291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Biological orientation responses of plants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Venus flytrap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1" name="Picture 5" descr="venus-fly-trap-p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84313"/>
            <a:ext cx="6310313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5" name="Picture 5" descr="venus-flytra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4392612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Portrait-Venus%20Fly%20Trap%20with%20catch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836613"/>
            <a:ext cx="38004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A big one!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7" name="Picture 5" descr="59940NsUR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8775"/>
            <a:ext cx="59055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569325" cy="850900"/>
          </a:xfrm>
        </p:spPr>
        <p:txBody>
          <a:bodyPr/>
          <a:lstStyle/>
          <a:p>
            <a:pPr eaLnBrk="1" hangingPunct="1"/>
            <a:r>
              <a:rPr lang="en-NZ" sz="3600" smtClean="0"/>
              <a:t>Sleep movements in beans (Photonasty)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endParaRPr lang="en-NZ" smtClean="0"/>
          </a:p>
          <a:p>
            <a:pPr eaLnBrk="1" hangingPunct="1"/>
            <a:endParaRPr lang="en-NZ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57563"/>
            <a:ext cx="2360612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3317875"/>
            <a:ext cx="2360612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50825" y="1412875"/>
            <a:ext cx="82296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NZ" sz="3200"/>
              <a:t>Could they be avoiding bright moonlight that would upset their photoperiodism?</a:t>
            </a: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7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Tropisms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Growth responses directed toward or away from a stimulus.</a:t>
            </a:r>
          </a:p>
          <a:p>
            <a:pPr eaLnBrk="1" hangingPunct="1"/>
            <a:r>
              <a:rPr lang="en-NZ" smtClean="0"/>
              <a:t>Examples:</a:t>
            </a:r>
          </a:p>
          <a:p>
            <a:pPr eaLnBrk="1" hangingPunct="1"/>
            <a:r>
              <a:rPr lang="en-NZ" smtClean="0"/>
              <a:t>Phototropism</a:t>
            </a:r>
          </a:p>
          <a:p>
            <a:pPr eaLnBrk="1" hangingPunct="1"/>
            <a:r>
              <a:rPr lang="en-NZ" smtClean="0"/>
              <a:t>Geotropism</a:t>
            </a:r>
          </a:p>
          <a:p>
            <a:pPr eaLnBrk="1" hangingPunct="1"/>
            <a:r>
              <a:rPr lang="en-NZ" smtClean="0"/>
              <a:t>Hydrotropism</a:t>
            </a:r>
          </a:p>
          <a:p>
            <a:pPr eaLnBrk="1" hangingPunct="1"/>
            <a:r>
              <a:rPr lang="en-NZ" smtClean="0"/>
              <a:t>Thigmotropism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Positive Phototropism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7" name="Picture 5" descr="Seedlings growing towards 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44675"/>
            <a:ext cx="4968875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Geotropism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Root – positive</a:t>
            </a:r>
          </a:p>
          <a:p>
            <a:pPr eaLnBrk="1" hangingPunct="1"/>
            <a:r>
              <a:rPr lang="en-NZ" smtClean="0"/>
              <a:t>Shoot – negative</a:t>
            </a:r>
          </a:p>
        </p:txBody>
      </p:sp>
      <p:pic>
        <p:nvPicPr>
          <p:cNvPr id="17413" name="Picture 5" descr="Seedlings growing downwar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644900"/>
            <a:ext cx="2881313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Photo of plant on its sid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644900"/>
            <a:ext cx="4464050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Geotropi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41438"/>
            <a:ext cx="388778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Positive hydrotropism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7" name="Picture 5" descr="trans_hyd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12875"/>
            <a:ext cx="40576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Positive thigmotropism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3" name="Picture 5" descr="Thigmotropism MC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0021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4000" smtClean="0"/>
              <a:t>Positive chemotropism in pollen tube growth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4" descr="fig2_1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2420938"/>
            <a:ext cx="2817813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fig1_1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492375"/>
            <a:ext cx="214630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d3evpoll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92375"/>
            <a:ext cx="20288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en-NZ" smtClean="0"/>
              <a:t>Taxes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4857750"/>
          </a:xfrm>
        </p:spPr>
        <p:txBody>
          <a:bodyPr/>
          <a:lstStyle/>
          <a:p>
            <a:pPr eaLnBrk="1" hangingPunct="1"/>
            <a:r>
              <a:rPr lang="en-NZ" smtClean="0"/>
              <a:t>A taxis is the movement of the whole organism toward or away from a stimulus coming from one direction.</a:t>
            </a:r>
          </a:p>
          <a:p>
            <a:pPr eaLnBrk="1" hangingPunct="1"/>
            <a:r>
              <a:rPr lang="en-NZ" smtClean="0"/>
              <a:t>No </a:t>
            </a:r>
            <a:r>
              <a:rPr lang="en-NZ" u="sng" smtClean="0"/>
              <a:t>true</a:t>
            </a:r>
            <a:r>
              <a:rPr lang="en-NZ" smtClean="0"/>
              <a:t> plants can move in this way but some free-swimming algae swim toward light – positive phototaxis. E.g. </a:t>
            </a:r>
            <a:r>
              <a:rPr lang="en-NZ" i="1" smtClean="0"/>
              <a:t>Euglena</a:t>
            </a:r>
            <a:r>
              <a:rPr lang="en-NZ" smtClean="0"/>
              <a:t> and </a:t>
            </a:r>
            <a:r>
              <a:rPr lang="en-NZ" i="1" smtClean="0"/>
              <a:t>Chlamydomonas</a:t>
            </a:r>
          </a:p>
        </p:txBody>
      </p:sp>
      <p:pic>
        <p:nvPicPr>
          <p:cNvPr id="4101" name="Picture 5" descr="eugl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508500"/>
            <a:ext cx="29622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chlamydomo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21163"/>
            <a:ext cx="16208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Control of plant growth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This is mainly achieved by chemicals:- hormones and phytochromes.</a:t>
            </a:r>
          </a:p>
          <a:p>
            <a:pPr eaLnBrk="1" hangingPunct="1"/>
            <a:r>
              <a:rPr lang="en-NZ" smtClean="0"/>
              <a:t>Hormones are chemicals produced in one part of an organism, are carried elsewhere in the plant to produce a response.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Auxins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NZ" smtClean="0"/>
              <a:t>There is one natural auxin, indole acetic acid (IAA). Artificial auxins are used in weed sprays.</a:t>
            </a:r>
          </a:p>
          <a:p>
            <a:pPr eaLnBrk="1" hangingPunct="1">
              <a:lnSpc>
                <a:spcPct val="90000"/>
              </a:lnSpc>
            </a:pPr>
            <a:r>
              <a:rPr lang="en-NZ" smtClean="0"/>
              <a:t>It is produced in meristematic cells (which are the fast dividing cells in stem and root tips).</a:t>
            </a:r>
          </a:p>
          <a:p>
            <a:pPr eaLnBrk="1" hangingPunct="1">
              <a:lnSpc>
                <a:spcPct val="90000"/>
              </a:lnSpc>
            </a:pPr>
            <a:r>
              <a:rPr lang="en-NZ" smtClean="0"/>
              <a:t>IAA is water soluble and can pass through gelatin but not mica (a mineral).</a:t>
            </a:r>
          </a:p>
          <a:p>
            <a:pPr eaLnBrk="1" hangingPunct="1">
              <a:lnSpc>
                <a:spcPct val="90000"/>
              </a:lnSpc>
            </a:pPr>
            <a:r>
              <a:rPr lang="en-NZ" smtClean="0"/>
              <a:t>IAA (in the right concentration) causes cells to elongate.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890838" cy="1143000"/>
          </a:xfrm>
        </p:spPr>
        <p:txBody>
          <a:bodyPr/>
          <a:lstStyle/>
          <a:p>
            <a:pPr algn="l" eaLnBrk="1" hangingPunct="1"/>
            <a:r>
              <a:rPr lang="en-NZ" smtClean="0">
                <a:solidFill>
                  <a:srgbClr val="000000"/>
                </a:solidFill>
              </a:rPr>
              <a:t>Meristem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2512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NZ" smtClean="0">
                <a:solidFill>
                  <a:srgbClr val="000000"/>
                </a:solidFill>
              </a:rPr>
              <a:t>Where is it?</a:t>
            </a:r>
          </a:p>
        </p:txBody>
      </p:sp>
      <p:pic>
        <p:nvPicPr>
          <p:cNvPr id="38917" name="Picture 5" descr="plantb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3375"/>
            <a:ext cx="49911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6696075" y="188913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000" b="1">
                <a:solidFill>
                  <a:srgbClr val="000000"/>
                </a:solidFill>
              </a:rPr>
              <a:t>Here – apical bud</a:t>
            </a:r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H="1">
            <a:off x="6084888" y="404813"/>
            <a:ext cx="647700" cy="2873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331913" y="2420938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000" b="1">
                <a:solidFill>
                  <a:srgbClr val="000000"/>
                </a:solidFill>
              </a:rPr>
              <a:t>Here – axillary bud</a:t>
            </a:r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V="1">
            <a:off x="3708400" y="1484313"/>
            <a:ext cx="2303463" cy="11525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2195513" y="6165850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000" b="1">
                <a:solidFill>
                  <a:srgbClr val="000000"/>
                </a:solidFill>
              </a:rPr>
              <a:t>Here – root tip</a:t>
            </a:r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4140200" y="6381750"/>
            <a:ext cx="1944688" cy="714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  <p:bldP spid="38920" grpId="0"/>
      <p:bldP spid="38921" grpId="0" animBg="1"/>
      <p:bldP spid="38922" grpId="0"/>
      <p:bldP spid="38923" grpId="0" animBg="1"/>
      <p:bldP spid="38924" grpId="0"/>
      <p:bldP spid="38925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Auxin and positive phototropism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When light is shone on the side of a growing shoot tip, the auxin produced in the tip migrates toward the shaded side as it moves down and causes elongation of the cells in the “zone of elongation”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4000" smtClean="0"/>
              <a:t>+ve phototropism in an oat coleoptile (growing tip)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5" name="Picture 5" descr="coleopt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424863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>
                <a:solidFill>
                  <a:srgbClr val="000000"/>
                </a:solidFill>
              </a:rPr>
              <a:t>At a cellular level</a:t>
            </a:r>
          </a:p>
        </p:txBody>
      </p:sp>
      <p:pic>
        <p:nvPicPr>
          <p:cNvPr id="19461" name="Picture 5" descr="3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69850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79388" y="2205038"/>
            <a:ext cx="194468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000" b="1">
                <a:solidFill>
                  <a:srgbClr val="000000"/>
                </a:solidFill>
              </a:rPr>
              <a:t>Auxin produced in tip moves down all sides evenly so elongation is even all around.</a:t>
            </a:r>
            <a:endParaRPr lang="en-NZ">
              <a:solidFill>
                <a:srgbClr val="000000"/>
              </a:solidFill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623050" y="1628775"/>
            <a:ext cx="2520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000" b="1">
                <a:solidFill>
                  <a:srgbClr val="000000"/>
                </a:solidFill>
              </a:rPr>
              <a:t>Auxin produced in tip. Mainly moves down shaded side</a:t>
            </a:r>
            <a:endParaRPr lang="en-NZ">
              <a:solidFill>
                <a:srgbClr val="000000"/>
              </a:solidFill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563938" y="1557338"/>
            <a:ext cx="1079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000" b="1">
                <a:solidFill>
                  <a:srgbClr val="000000"/>
                </a:solidFill>
              </a:rPr>
              <a:t>More auxin</a:t>
            </a:r>
            <a:endParaRPr lang="en-NZ">
              <a:solidFill>
                <a:srgbClr val="000000"/>
              </a:solidFill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580063" y="2852738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000" b="1">
                <a:solidFill>
                  <a:srgbClr val="000000"/>
                </a:solidFill>
              </a:rPr>
              <a:t>Less auxin</a:t>
            </a:r>
            <a:endParaRPr lang="en-NZ">
              <a:solidFill>
                <a:srgbClr val="000000"/>
              </a:solidFill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372225" y="3284538"/>
            <a:ext cx="1512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000" b="1">
                <a:solidFill>
                  <a:srgbClr val="000000"/>
                </a:solidFill>
              </a:rPr>
              <a:t>Less elongation</a:t>
            </a:r>
            <a:endParaRPr lang="en-NZ">
              <a:solidFill>
                <a:srgbClr val="000000"/>
              </a:solidFill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840538" y="4005263"/>
            <a:ext cx="2303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000" b="1">
                <a:solidFill>
                  <a:srgbClr val="000000"/>
                </a:solidFill>
              </a:rPr>
              <a:t>Plant grows toward light</a:t>
            </a:r>
            <a:endParaRPr lang="en-NZ">
              <a:solidFill>
                <a:srgbClr val="000000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0" y="1123950"/>
            <a:ext cx="3563938" cy="5545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916238" y="2492375"/>
            <a:ext cx="1512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000" b="1">
                <a:solidFill>
                  <a:srgbClr val="000000"/>
                </a:solidFill>
              </a:rPr>
              <a:t>Greater elongation</a:t>
            </a:r>
            <a:endParaRPr lang="en-NZ">
              <a:solidFill>
                <a:srgbClr val="000000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492500" y="1196975"/>
            <a:ext cx="4033838" cy="5400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3" grpId="0"/>
      <p:bldP spid="19465" grpId="0"/>
      <p:bldP spid="19466" grpId="0"/>
      <p:bldP spid="19468" grpId="0"/>
      <p:bldP spid="19469" grpId="0"/>
      <p:bldP spid="19470" grpId="0"/>
      <p:bldP spid="19472" grpId="0" animBg="1"/>
      <p:bldP spid="19467" grpId="0"/>
      <p:bldP spid="19471" grpId="0" animBg="1"/>
      <p:bldP spid="19471" grpId="1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photot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50863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4000" smtClean="0"/>
              <a:t>Effect of auxin on shoots and roots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150" cy="12525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NZ" sz="2000" dirty="0" smtClean="0"/>
              <a:t>This depends on the concentration of auxin and the tissue concerned</a:t>
            </a:r>
          </a:p>
          <a:p>
            <a:pPr eaLnBrk="1" hangingPunct="1">
              <a:lnSpc>
                <a:spcPct val="80000"/>
              </a:lnSpc>
            </a:pPr>
            <a:endParaRPr lang="en-NZ" sz="2000" dirty="0" smtClean="0"/>
          </a:p>
          <a:p>
            <a:pPr eaLnBrk="1" hangingPunct="1">
              <a:lnSpc>
                <a:spcPct val="80000"/>
              </a:lnSpc>
            </a:pPr>
            <a:r>
              <a:rPr lang="en-NZ" sz="2000" dirty="0" smtClean="0"/>
              <a:t>SEE PAGE </a:t>
            </a:r>
            <a:r>
              <a:rPr lang="en-NZ" sz="2000" dirty="0" smtClean="0"/>
              <a:t>101</a:t>
            </a:r>
            <a:endParaRPr lang="en-NZ" sz="2000" dirty="0" smtClean="0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7129463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Summary</a:t>
            </a:r>
          </a:p>
        </p:txBody>
      </p:sp>
      <p:graphicFrame>
        <p:nvGraphicFramePr>
          <p:cNvPr id="32818" name="Group 5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603569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899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IAA Conc</a:t>
                      </a:r>
                    </a:p>
                  </a:txBody>
                  <a:tcPr marT="0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Roots</a:t>
                      </a:r>
                    </a:p>
                  </a:txBody>
                  <a:tcPr marT="0" marB="4570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Lateral Buds</a:t>
                      </a:r>
                    </a:p>
                  </a:txBody>
                  <a:tcPr marT="0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Stems</a:t>
                      </a:r>
                    </a:p>
                  </a:txBody>
                  <a:tcPr marT="0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marT="0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Stimulated</a:t>
                      </a:r>
                    </a:p>
                  </a:txBody>
                  <a:tcPr marT="0" marB="4570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Stimulated</a:t>
                      </a:r>
                    </a:p>
                  </a:txBody>
                  <a:tcPr marT="0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Inhibited</a:t>
                      </a:r>
                    </a:p>
                  </a:txBody>
                  <a:tcPr marT="0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marT="0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Inhibited</a:t>
                      </a:r>
                    </a:p>
                  </a:txBody>
                  <a:tcPr marT="0" marB="4570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Inhibited</a:t>
                      </a:r>
                    </a:p>
                  </a:txBody>
                  <a:tcPr marT="0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Stimulated</a:t>
                      </a:r>
                    </a:p>
                  </a:txBody>
                  <a:tcPr marT="0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4000" smtClean="0"/>
              <a:t>Positive Phototaxis in </a:t>
            </a:r>
            <a:r>
              <a:rPr lang="en-NZ" sz="4000" i="1" smtClean="0"/>
              <a:t>Chlamydomonas</a:t>
            </a:r>
            <a:endParaRPr lang="en-NZ" sz="4000" smtClean="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2932113"/>
            <a:ext cx="6021387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933825"/>
            <a:ext cx="208915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Cartoon of Chlamydomonas swimm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644900"/>
            <a:ext cx="237172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Cartoon of Chlamydomonas swimm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61">
            <a:off x="2051050" y="3500438"/>
            <a:ext cx="237172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 descr="Cartoon of Chlamydomonas swimm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276">
            <a:off x="2320131" y="3664745"/>
            <a:ext cx="237172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 descr="Cartoon of Chlamydomonas swimm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80494" y="3736181"/>
            <a:ext cx="237172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1" descr="Cartoon of Chlamydomonas swimm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56756" y="3664745"/>
            <a:ext cx="237172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619250" y="2924175"/>
            <a:ext cx="6553200" cy="36734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NZ" smtClean="0"/>
              <a:t>Apical Dominance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eaLnBrk="1" hangingPunct="1"/>
            <a:r>
              <a:rPr lang="en-NZ" smtClean="0"/>
              <a:t>High concentration of auxin produced in the apical bud stimulates elongation of the stem but inhibits growth of lateral buds</a:t>
            </a:r>
          </a:p>
        </p:txBody>
      </p:sp>
      <p:pic>
        <p:nvPicPr>
          <p:cNvPr id="34821" name="Picture 5" descr="sh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429000"/>
            <a:ext cx="41433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nimBg="1"/>
      <p:bldP spid="34818" grpId="0"/>
      <p:bldP spid="34819" grpId="0" build="p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555875" y="3644900"/>
            <a:ext cx="3671888" cy="3024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Apical bud removed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/>
            <a:r>
              <a:rPr lang="en-NZ" smtClean="0"/>
              <a:t>If the apical bud is removed, the laterals are no longer inhibited and can grow. </a:t>
            </a:r>
          </a:p>
          <a:p>
            <a:pPr eaLnBrk="1" hangingPunct="1"/>
            <a:r>
              <a:rPr lang="en-NZ" smtClean="0"/>
              <a:t>The top buds usually takes over and inhibit the ones below them.</a:t>
            </a:r>
          </a:p>
        </p:txBody>
      </p:sp>
      <p:pic>
        <p:nvPicPr>
          <p:cNvPr id="40964" name="Picture 4" descr="de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860800"/>
            <a:ext cx="27717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2" grpId="0"/>
      <p:bldP spid="40963" grpId="0" build="p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Pruning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en-NZ" smtClean="0"/>
              <a:t>Pruning can make a tree grow more bushy</a:t>
            </a:r>
          </a:p>
        </p:txBody>
      </p:sp>
      <p:pic>
        <p:nvPicPr>
          <p:cNvPr id="33796" name="Picture 5" descr="fig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20938"/>
            <a:ext cx="4897437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/>
            <a:r>
              <a:rPr lang="en-NZ" smtClean="0"/>
              <a:t>Plants vary in the amount of apical dominance. Conifers with strong apical dominance are more conical in shape</a:t>
            </a:r>
          </a:p>
        </p:txBody>
      </p:sp>
      <p:pic>
        <p:nvPicPr>
          <p:cNvPr id="37893" name="Picture 5" descr="meri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60575"/>
            <a:ext cx="5905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98900" cy="4525963"/>
          </a:xfrm>
        </p:spPr>
        <p:txBody>
          <a:bodyPr/>
          <a:lstStyle/>
          <a:p>
            <a:pPr eaLnBrk="1" hangingPunct="1"/>
            <a:r>
              <a:rPr lang="en-NZ" smtClean="0"/>
              <a:t>Norfolk Pine</a:t>
            </a:r>
          </a:p>
        </p:txBody>
      </p:sp>
      <p:pic>
        <p:nvPicPr>
          <p:cNvPr id="35844" name="Picture 5" descr="norfolk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0350"/>
            <a:ext cx="4103687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284538"/>
            <a:ext cx="46577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>
                <a:solidFill>
                  <a:srgbClr val="000000"/>
                </a:solidFill>
              </a:rPr>
              <a:t>Geotropism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en-NZ" smtClean="0">
                <a:solidFill>
                  <a:srgbClr val="000000"/>
                </a:solidFill>
              </a:rPr>
              <a:t>If a germinating seed is placed horizontally auxin made in the shoot and root tips is carried down because of gravity.</a:t>
            </a:r>
          </a:p>
          <a:p>
            <a:pPr eaLnBrk="1" hangingPunct="1">
              <a:buFontTx/>
              <a:buNone/>
            </a:pPr>
            <a:endParaRPr lang="en-NZ" smtClean="0">
              <a:solidFill>
                <a:srgbClr val="000000"/>
              </a:solidFill>
            </a:endParaRPr>
          </a:p>
          <a:p>
            <a:pPr eaLnBrk="1" hangingPunct="1"/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55650" y="5013325"/>
            <a:ext cx="2376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400" b="1">
                <a:solidFill>
                  <a:srgbClr val="000066"/>
                </a:solidFill>
              </a:rPr>
              <a:t>Auxin moves down</a:t>
            </a:r>
          </a:p>
        </p:txBody>
      </p:sp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284538"/>
            <a:ext cx="46291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5724525" y="4941888"/>
            <a:ext cx="2376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400" b="1">
                <a:solidFill>
                  <a:srgbClr val="000066"/>
                </a:solidFill>
              </a:rPr>
              <a:t>Auxin moves 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2484438" y="4724400"/>
            <a:ext cx="719137" cy="144463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H="1">
            <a:off x="6011863" y="4724400"/>
            <a:ext cx="647700" cy="144463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  <p:bldP spid="44038" grpId="0"/>
      <p:bldP spid="44040" grpId="0"/>
      <p:bldP spid="44039" grpId="0" animBg="1"/>
      <p:bldP spid="4404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/>
            <a:r>
              <a:rPr lang="en-NZ" smtClean="0">
                <a:solidFill>
                  <a:srgbClr val="000000"/>
                </a:solidFill>
              </a:rPr>
              <a:t>High auxin concentration stimulates elongation in shoot cells so the shoot bends up.</a:t>
            </a:r>
          </a:p>
          <a:p>
            <a:pPr eaLnBrk="1" hangingPunct="1"/>
            <a:r>
              <a:rPr lang="en-NZ" smtClean="0">
                <a:solidFill>
                  <a:srgbClr val="000000"/>
                </a:solidFill>
              </a:rPr>
              <a:t>High auxin concentration inhibits root cell elongation so the root bends down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005263"/>
            <a:ext cx="46291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908425"/>
            <a:ext cx="2933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05263"/>
            <a:ext cx="30670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Other effects of auxin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507413" cy="4857750"/>
          </a:xfrm>
        </p:spPr>
        <p:txBody>
          <a:bodyPr/>
          <a:lstStyle/>
          <a:p>
            <a:pPr eaLnBrk="1" hangingPunct="1"/>
            <a:r>
              <a:rPr lang="en-NZ" smtClean="0"/>
              <a:t>Initiation of root formation; – used in powder on cuttings to stimulate root formation</a:t>
            </a:r>
          </a:p>
          <a:p>
            <a:pPr eaLnBrk="1" hangingPunct="1"/>
            <a:r>
              <a:rPr lang="en-NZ" smtClean="0"/>
              <a:t>Suppression of root elongation</a:t>
            </a:r>
          </a:p>
          <a:p>
            <a:pPr eaLnBrk="1" hangingPunct="1"/>
            <a:r>
              <a:rPr lang="en-NZ" smtClean="0"/>
              <a:t>Suppression of lateral buds</a:t>
            </a:r>
          </a:p>
          <a:p>
            <a:pPr eaLnBrk="1" hangingPunct="1"/>
            <a:r>
              <a:rPr lang="en-NZ" smtClean="0"/>
              <a:t>Stimulates cell division in woody stem cells</a:t>
            </a:r>
          </a:p>
          <a:p>
            <a:pPr eaLnBrk="1" hangingPunct="1"/>
            <a:r>
              <a:rPr lang="en-NZ" smtClean="0"/>
              <a:t>Initiation of flowering in some plants</a:t>
            </a:r>
          </a:p>
          <a:p>
            <a:pPr eaLnBrk="1" hangingPunct="1"/>
            <a:r>
              <a:rPr lang="en-NZ" smtClean="0"/>
              <a:t>Prevents early leaf and fruit drop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 rot="10800000">
            <a:off x="755650" y="5805488"/>
            <a:ext cx="7848600" cy="7556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NZ" smtClean="0"/>
              <a:t>Nastic responses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/>
            <a:r>
              <a:rPr lang="en-NZ" smtClean="0"/>
              <a:t>Plant response to a stimulus that is independent of the direction of the stimulus</a:t>
            </a:r>
          </a:p>
          <a:p>
            <a:pPr eaLnBrk="1" hangingPunct="1"/>
            <a:r>
              <a:rPr lang="en-NZ" smtClean="0"/>
              <a:t>Changes in turgor pressure in plant cells can result in rapid movements.</a:t>
            </a:r>
          </a:p>
          <a:p>
            <a:pPr eaLnBrk="1" hangingPunct="1"/>
            <a:r>
              <a:rPr lang="en-NZ" smtClean="0"/>
              <a:t>Caused by a change in the intensity of an environmental stimulus – e.g. light, (photonasty), temperature (thermonasty)</a:t>
            </a:r>
          </a:p>
          <a:p>
            <a:pPr eaLnBrk="1" hangingPunct="1"/>
            <a:r>
              <a:rPr lang="en-NZ" smtClean="0"/>
              <a:t>Examples: flowers opening and closing</a:t>
            </a:r>
          </a:p>
          <a:p>
            <a:pPr eaLnBrk="1" hangingPunct="1"/>
            <a:endParaRPr lang="en-NZ" smtClean="0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4000" b="1" smtClean="0"/>
              <a:t>Argentine Giant Cactus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NZ" smtClean="0"/>
              <a:t>It's flowers normally open at night and persist until early morning. The bright white petals and yellow centers attract night pollinators such as, moths and bats. </a:t>
            </a:r>
          </a:p>
          <a:p>
            <a:pPr eaLnBrk="1" hangingPunct="1">
              <a:lnSpc>
                <a:spcPct val="90000"/>
              </a:lnSpc>
            </a:pPr>
            <a:r>
              <a:rPr lang="en-NZ" smtClean="0"/>
              <a:t>While it is said to be a nocturnal blooming cactus with the flowers closing at early morning. On cool, cloudy days in Arizona; the flowers continue blooming during the day.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4000" b="1" smtClean="0"/>
              <a:t>Argentine Giant Cactus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="1" smtClean="0"/>
          </a:p>
        </p:txBody>
      </p:sp>
      <p:pic>
        <p:nvPicPr>
          <p:cNvPr id="12292" name="Picture 4" descr="Echinopsis candicans 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20825"/>
            <a:ext cx="6840538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Thigmonasty in Mimosa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3" name="Picture 5" descr="Mimosa_pudic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5903912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1223962"/>
          </a:xfrm>
        </p:spPr>
        <p:txBody>
          <a:bodyPr/>
          <a:lstStyle/>
          <a:p>
            <a:pPr eaLnBrk="1" hangingPunct="1"/>
            <a:r>
              <a:rPr lang="en-NZ" smtClean="0"/>
              <a:t>The leaflets of Mimosa close if they are touched.</a:t>
            </a:r>
          </a:p>
          <a:p>
            <a:pPr eaLnBrk="1" hangingPunct="1"/>
            <a:endParaRPr lang="en-NZ" smtClean="0"/>
          </a:p>
          <a:p>
            <a:pPr eaLnBrk="1" hangingPunct="1"/>
            <a:endParaRPr lang="en-NZ" smtClean="0"/>
          </a:p>
          <a:p>
            <a:pPr eaLnBrk="1" hangingPunct="1"/>
            <a:endParaRPr lang="en-NZ" smtClean="0"/>
          </a:p>
          <a:p>
            <a:pPr eaLnBrk="1" hangingPunct="1"/>
            <a:endParaRPr lang="en-NZ" smtClean="0"/>
          </a:p>
          <a:p>
            <a:pPr eaLnBrk="1" hangingPunct="1"/>
            <a:endParaRPr lang="en-NZ" smtClean="0"/>
          </a:p>
          <a:p>
            <a:pPr eaLnBrk="1" hangingPunct="1"/>
            <a:endParaRPr lang="en-NZ" smtClean="0"/>
          </a:p>
        </p:txBody>
      </p:sp>
      <p:pic>
        <p:nvPicPr>
          <p:cNvPr id="14341" name="Picture 5" descr="image?id=9975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17825"/>
            <a:ext cx="391953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image?id=70064&amp;rendTypeId=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894013"/>
            <a:ext cx="3817937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/>
            <a:r>
              <a:rPr lang="en-NZ" smtClean="0"/>
              <a:t>The whole leaf will fold down if stimulated further.</a:t>
            </a:r>
          </a:p>
          <a:p>
            <a:pPr eaLnBrk="1" hangingPunct="1"/>
            <a:r>
              <a:rPr lang="en-NZ" smtClean="0"/>
              <a:t>Does this protect from wind or herbivores?</a:t>
            </a:r>
          </a:p>
        </p:txBody>
      </p:sp>
      <p:pic>
        <p:nvPicPr>
          <p:cNvPr id="15364" name="Picture 4" descr="Makahi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33600"/>
            <a:ext cx="7056437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4971</TotalTime>
  <Words>715</Words>
  <Application>Microsoft Office PowerPoint</Application>
  <PresentationFormat>On-screen Show (4:3)</PresentationFormat>
  <Paragraphs>103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Default Design</vt:lpstr>
      <vt:lpstr>Biological orientation responses of plants</vt:lpstr>
      <vt:lpstr>Taxes</vt:lpstr>
      <vt:lpstr>Positive Phototaxis in Chlamydomonas</vt:lpstr>
      <vt:lpstr>Nastic responses</vt:lpstr>
      <vt:lpstr>Argentine Giant Cactus</vt:lpstr>
      <vt:lpstr>Argentine Giant Cactus</vt:lpstr>
      <vt:lpstr>Thigmonasty in Mimosa</vt:lpstr>
      <vt:lpstr>PowerPoint Presentation</vt:lpstr>
      <vt:lpstr>PowerPoint Presentation</vt:lpstr>
      <vt:lpstr>Venus flytrap</vt:lpstr>
      <vt:lpstr>PowerPoint Presentation</vt:lpstr>
      <vt:lpstr>A big one!</vt:lpstr>
      <vt:lpstr>Sleep movements in beans (Photonasty)</vt:lpstr>
      <vt:lpstr>Tropisms</vt:lpstr>
      <vt:lpstr>Positive Phototropism</vt:lpstr>
      <vt:lpstr>Geotropism</vt:lpstr>
      <vt:lpstr>Positive hydrotropism</vt:lpstr>
      <vt:lpstr>Positive thigmotropism</vt:lpstr>
      <vt:lpstr>Positive chemotropism in pollen tube growth</vt:lpstr>
      <vt:lpstr>Control of plant growth</vt:lpstr>
      <vt:lpstr>Auxins</vt:lpstr>
      <vt:lpstr>Meristem</vt:lpstr>
      <vt:lpstr>Auxin and positive phototropism</vt:lpstr>
      <vt:lpstr>+ve phototropism in an oat coleoptile (growing tip)</vt:lpstr>
      <vt:lpstr>At a cellular level</vt:lpstr>
      <vt:lpstr>PowerPoint Presentation</vt:lpstr>
      <vt:lpstr>Effect of auxin on shoots and roots</vt:lpstr>
      <vt:lpstr>PowerPoint Presentation</vt:lpstr>
      <vt:lpstr>Summary</vt:lpstr>
      <vt:lpstr>Apical Dominance</vt:lpstr>
      <vt:lpstr>Apical bud removed</vt:lpstr>
      <vt:lpstr>Pruning</vt:lpstr>
      <vt:lpstr>PowerPoint Presentation</vt:lpstr>
      <vt:lpstr>PowerPoint Presentation</vt:lpstr>
      <vt:lpstr>Geotropism</vt:lpstr>
      <vt:lpstr>PowerPoint Presentation</vt:lpstr>
      <vt:lpstr>Other effects of auxin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orientation responses of plants</dc:title>
  <dc:creator>Wood</dc:creator>
  <cp:lastModifiedBy>Rick Wood</cp:lastModifiedBy>
  <cp:revision>22</cp:revision>
  <dcterms:created xsi:type="dcterms:W3CDTF">2008-02-12T06:44:30Z</dcterms:created>
  <dcterms:modified xsi:type="dcterms:W3CDTF">2013-04-07T19:31:48Z</dcterms:modified>
</cp:coreProperties>
</file>